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337" r:id="rId3"/>
    <p:sldId id="305" r:id="rId4"/>
    <p:sldId id="289" r:id="rId5"/>
    <p:sldId id="350" r:id="rId6"/>
    <p:sldId id="294" r:id="rId7"/>
    <p:sldId id="302" r:id="rId8"/>
    <p:sldId id="301" r:id="rId9"/>
    <p:sldId id="304" r:id="rId10"/>
    <p:sldId id="303" r:id="rId11"/>
    <p:sldId id="300" r:id="rId12"/>
    <p:sldId id="291" r:id="rId13"/>
    <p:sldId id="331" r:id="rId14"/>
    <p:sldId id="311" r:id="rId15"/>
    <p:sldId id="330" r:id="rId16"/>
    <p:sldId id="335" r:id="rId17"/>
    <p:sldId id="312" r:id="rId18"/>
    <p:sldId id="336" r:id="rId19"/>
    <p:sldId id="338" r:id="rId20"/>
    <p:sldId id="309" r:id="rId21"/>
    <p:sldId id="310" r:id="rId22"/>
    <p:sldId id="340" r:id="rId23"/>
    <p:sldId id="341" r:id="rId24"/>
    <p:sldId id="343" r:id="rId25"/>
    <p:sldId id="351" r:id="rId26"/>
    <p:sldId id="332" r:id="rId27"/>
    <p:sldId id="352" r:id="rId28"/>
    <p:sldId id="344" r:id="rId2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313477-B110-421A-91DE-C6BCFA44D7BA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CC6E12-D768-4DE6-ABEF-8A886A5E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22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BB1-BD4B-4636-9138-D098C5B3AF15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AB24-1AF2-4B4C-AB6C-CFE93B0A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1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BB1-BD4B-4636-9138-D098C5B3AF15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AB24-1AF2-4B4C-AB6C-CFE93B0A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BB1-BD4B-4636-9138-D098C5B3AF15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AB24-1AF2-4B4C-AB6C-CFE93B0A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8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BB1-BD4B-4636-9138-D098C5B3AF15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AB24-1AF2-4B4C-AB6C-CFE93B0A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BB1-BD4B-4636-9138-D098C5B3AF15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AB24-1AF2-4B4C-AB6C-CFE93B0A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7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BB1-BD4B-4636-9138-D098C5B3AF15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AB24-1AF2-4B4C-AB6C-CFE93B0A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0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BB1-BD4B-4636-9138-D098C5B3AF15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AB24-1AF2-4B4C-AB6C-CFE93B0A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1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BB1-BD4B-4636-9138-D098C5B3AF15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AB24-1AF2-4B4C-AB6C-CFE93B0A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BB1-BD4B-4636-9138-D098C5B3AF15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AB24-1AF2-4B4C-AB6C-CFE93B0A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0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BB1-BD4B-4636-9138-D098C5B3AF15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AB24-1AF2-4B4C-AB6C-CFE93B0A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7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7BB1-BD4B-4636-9138-D098C5B3AF15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AB24-1AF2-4B4C-AB6C-CFE93B0A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0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97BB1-BD4B-4636-9138-D098C5B3AF15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EAB24-1AF2-4B4C-AB6C-CFE93B0A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2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從雲霧人生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到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奉獻人生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(一)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89376"/>
            <a:ext cx="9144000" cy="1868424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28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陳傳道</a:t>
            </a:r>
            <a:endParaRPr lang="en-US" sz="2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28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小教堂山華人基督教會</a:t>
            </a:r>
            <a:endParaRPr lang="en-US" sz="2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2800" dirty="0" smtClean="0">
              <a:ea typeface="DFKai-SB" panose="03000509000000000000" pitchFamily="65" charset="-120"/>
            </a:endParaRPr>
          </a:p>
          <a:p>
            <a:r>
              <a:rPr lang="en-US" sz="2800" dirty="0" smtClean="0">
                <a:ea typeface="DFKai-SB" panose="03000509000000000000" pitchFamily="65" charset="-120"/>
              </a:rPr>
              <a:t>5-29-2016</a:t>
            </a:r>
            <a:endParaRPr lang="en-US" sz="2800" dirty="0"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64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www.cclifefl.org/Upload/images/News%20Picture/10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6"/>
            <a:ext cx="12192000" cy="686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37" y="1832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人事奉神的先決條件有那些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780" y="1901988"/>
            <a:ext cx="74771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要有</a:t>
            </a:r>
            <a:endParaRPr 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聖潔」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的品格是事奉必備的要件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愛神的心意</a:t>
            </a:r>
            <a:r>
              <a:rPr lang="en-US" sz="3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愛神</a:t>
            </a:r>
            <a:r>
              <a:rPr lang="en-US" sz="3200" b="1" dirty="0" err="1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en-US" sz="3200" b="1" dirty="0" err="1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行動</a:t>
            </a:r>
            <a:r>
              <a:rPr lang="en-US" sz="3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奉獻的心</a:t>
            </a:r>
            <a:r>
              <a:rPr lang="en-US" sz="3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捨己的心</a:t>
            </a:r>
            <a:r>
              <a:rPr lang="en-US" sz="3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95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說真的，我們要如何事奉神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神造我們</a:t>
            </a:r>
            <a:endParaRPr lang="en-US" sz="32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神顧我們</a:t>
            </a:r>
            <a:endParaRPr lang="en-US" sz="32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我們要事奉神</a:t>
            </a:r>
            <a:endParaRPr lang="en-US" sz="32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生活即事奉</a:t>
            </a:r>
            <a:endParaRPr lang="en-US" sz="32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如何事奉</a:t>
            </a:r>
            <a:endParaRPr lang="en-US" sz="32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宣召的事奉</a:t>
            </a:r>
            <a:endParaRPr lang="en-US" sz="32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有標杆的事奉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098" name="Picture 2" descr="https://www.cclifefl.org/Upload/images/News%20Picture/1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88" y="1931125"/>
            <a:ext cx="5375070" cy="390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p0.so.qhimg.com/bdr/_240_/t01daa527626bff5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17" y="3769034"/>
            <a:ext cx="2440985" cy="17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Left Arrow 3"/>
          <p:cNvSpPr/>
          <p:nvPr/>
        </p:nvSpPr>
        <p:spPr>
          <a:xfrm>
            <a:off x="2834455" y="2060792"/>
            <a:ext cx="361245" cy="5531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3195227" y="3769034"/>
            <a:ext cx="361245" cy="5531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3206988" y="4457126"/>
            <a:ext cx="361245" cy="5531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3556473" y="5041178"/>
            <a:ext cx="361245" cy="5531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3556472" y="2659041"/>
            <a:ext cx="361245" cy="5531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1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humbs.dreamstime.com/t/cartoon-waiter-take-order-18722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" y="0"/>
            <a:ext cx="1143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948" y="13366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何為事奉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希臘原文定義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)?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我們面對神的心態和行動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74" y="1338929"/>
            <a:ext cx="11353800" cy="5253600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DFKai-SB" panose="03000509000000000000" pitchFamily="65" charset="-120"/>
                <a:ea typeface="DFKai-SB" panose="03000509000000000000" pitchFamily="65" charset="-120"/>
              </a:rPr>
              <a:t>敬拜</a:t>
            </a:r>
            <a:endParaRPr lang="en-US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事奉的第一個意思是敬拜</a:t>
            </a:r>
            <a:r>
              <a:rPr 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。《出埃及記》3章12節：「</a:t>
            </a: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神說</a:t>
            </a:r>
            <a:r>
              <a:rPr 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：『</a:t>
            </a: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我必與你同在。你將百姓從埃及領出來之後，你們必在這山上事奉我；這就是我打發你去的證據</a:t>
            </a:r>
            <a:r>
              <a:rPr lang="en-US" sz="2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。』，</a:t>
            </a:r>
          </a:p>
          <a:p>
            <a:r>
              <a:rPr lang="en-US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聽命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sz="2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事奉</a:t>
            </a:r>
            <a:r>
              <a:rPr 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，也就是服事的另一意思是聽命。所謂聽命，便是豎立主前，聽候差遣</a:t>
            </a:r>
            <a:r>
              <a:rPr lang="en-US" sz="2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。事奉</a:t>
            </a:r>
            <a:r>
              <a:rPr 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、服事是由心出發再透過行動表示，敬拜主、候祂差遣、聽從主話、為主作工，都包含在事奉裡</a:t>
            </a:r>
            <a:r>
              <a:rPr lang="en-US" sz="2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。它並不單指在教會上擔任司琴</a:t>
            </a:r>
            <a:r>
              <a:rPr 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、組長等職事，</a:t>
            </a:r>
            <a:r>
              <a:rPr 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也包括心靈上的全然順服，行事為人「以基督的心為心」。</a:t>
            </a:r>
            <a:r>
              <a:rPr lang="en-US" sz="2400" u="sng" dirty="0" err="1">
                <a:latin typeface="DFKai-SB" panose="03000509000000000000" pitchFamily="65" charset="-120"/>
                <a:ea typeface="DFKai-SB" panose="03000509000000000000" pitchFamily="65" charset="-120"/>
              </a:rPr>
              <a:t>因此，除了教會外，我們在生活上、工作崗位上也可事奉神，活出見證</a:t>
            </a:r>
            <a:r>
              <a:rPr lang="en-US" sz="2400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en-US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作主僕</a:t>
            </a:r>
            <a:endParaRPr lang="en-US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事奉的第三個含意</a:t>
            </a: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，也是英文譯本用得最多的，是作主的僕人</a:t>
            </a:r>
            <a:r>
              <a:rPr 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2695" y="5964650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到神的跟前等候吩咐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5" name="Picture 4" descr="http://christiantimes.org.hk/News/81595/1376-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569" y="13366"/>
            <a:ext cx="2781431" cy="184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xwalaw.com/UploadFiles/2012-03/20120316173653183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816" y="4736092"/>
            <a:ext cx="2869184" cy="215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6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94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對初信者:事奉神的先決條件乃是奉獻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445" y="1567016"/>
            <a:ext cx="11267767" cy="440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  <a:cs typeface="MS Gothic" panose="020B0609070205080204" pitchFamily="49" charset="-128"/>
              </a:rPr>
              <a:t>事奉之前必須先有奉獻，沒有將自己獻給神的人，神是不能用他的，所以保羅在此勸羅馬信徒要將身體獻上給神，而後才</a:t>
            </a: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  <a:cs typeface="Gulim" panose="020B0600000101010101" pitchFamily="34" charset="-127"/>
              </a:rPr>
              <a:t>說到事奉</a:t>
            </a:r>
            <a:r>
              <a:rPr lang="en-US" sz="2400" dirty="0">
                <a:latin typeface="DFKai-SB" panose="03000509000000000000" pitchFamily="65" charset="-120"/>
                <a:ea typeface="DFKai-SB" panose="03000509000000000000" pitchFamily="65" charset="-120"/>
                <a:cs typeface="Gulim" panose="020B0600000101010101" pitchFamily="34" charset="-127"/>
              </a:rPr>
              <a:t>。</a:t>
            </a:r>
            <a:endParaRPr lang="en-US" sz="2400" dirty="0"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  <a:cs typeface="Gulim" panose="020B0600000101010101" pitchFamily="34" charset="-127"/>
              </a:rPr>
              <a:t>沒有奉獻，就沒有事奉</a:t>
            </a: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  <a:cs typeface="MS Gothic" panose="020B0609070205080204" pitchFamily="49" charset="-128"/>
              </a:rPr>
              <a:t>，因為神不能用一個沒有奉獻給</a:t>
            </a: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  <a:cs typeface="Microsoft JhengHei" panose="020B0604030504040204" pitchFamily="34" charset="-120"/>
              </a:rPr>
              <a:t>祂的人，在祂面前事奉</a:t>
            </a:r>
            <a:r>
              <a:rPr lang="en-US" sz="2400" dirty="0">
                <a:latin typeface="DFKai-SB" panose="03000509000000000000" pitchFamily="65" charset="-120"/>
                <a:ea typeface="DFKai-SB" panose="03000509000000000000" pitchFamily="65" charset="-120"/>
                <a:cs typeface="Microsoft JhengHei" panose="020B0604030504040204" pitchFamily="34" charset="-120"/>
              </a:rPr>
              <a:t>。</a:t>
            </a:r>
            <a:endParaRPr lang="en-US" sz="2400" dirty="0"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  <a:cs typeface="MS Gothic" panose="020B0609070205080204" pitchFamily="49" charset="-128"/>
              </a:rPr>
              <a:t>奉獻的目的，乃是為著事奉神</a:t>
            </a:r>
            <a:r>
              <a:rPr lang="en-US" sz="24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  <a:cs typeface="MS Gothic" panose="020B0609070205080204" pitchFamily="49" charset="-128"/>
              </a:rPr>
              <a:t>神所要求的，就是要所有的基督徒把身體獻上去伺候</a:t>
            </a: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  <a:cs typeface="Microsoft JhengHei" panose="020B0604030504040204" pitchFamily="34" charset="-120"/>
              </a:rPr>
              <a:t>祂</a:t>
            </a:r>
            <a:r>
              <a:rPr lang="en-US" sz="2400" dirty="0">
                <a:latin typeface="DFKai-SB" panose="03000509000000000000" pitchFamily="65" charset="-120"/>
                <a:ea typeface="DFKai-SB" panose="03000509000000000000" pitchFamily="65" charset="-120"/>
                <a:cs typeface="Microsoft JhengHei" panose="020B0604030504040204" pitchFamily="34" charset="-120"/>
              </a:rPr>
              <a:t>。</a:t>
            </a:r>
            <a:endParaRPr lang="en-US" sz="2400" dirty="0"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  <a:cs typeface="MS Gothic" panose="020B0609070205080204" pitchFamily="49" charset="-128"/>
              </a:rPr>
              <a:t>事奉</a:t>
            </a:r>
            <a:r>
              <a:rPr lang="en-US" sz="2400" dirty="0" err="1" smtClean="0">
                <a:latin typeface="DFKai-SB" panose="03000509000000000000" pitchFamily="65" charset="-120"/>
                <a:ea typeface="DFKai-SB" panose="03000509000000000000" pitchFamily="65" charset="-120"/>
                <a:cs typeface="MS Gothic" panose="020B0609070205080204" pitchFamily="49" charset="-128"/>
              </a:rPr>
              <a:t>不一定是跑到講臺上去</a:t>
            </a: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  <a:cs typeface="MS Gothic" panose="020B0609070205080204" pitchFamily="49" charset="-128"/>
              </a:rPr>
              <a:t>，不一定是到邊荒佈道去，乃是伺候神。所有的時間都為著神，但是不一定作甚麼工</a:t>
            </a:r>
            <a:r>
              <a:rPr lang="en-US" sz="2400" dirty="0">
                <a:latin typeface="DFKai-SB" panose="03000509000000000000" pitchFamily="65" charset="-120"/>
                <a:ea typeface="DFKai-SB" panose="03000509000000000000" pitchFamily="65" charset="-120"/>
                <a:cs typeface="MS Gothic" panose="020B0609070205080204" pitchFamily="49" charset="-128"/>
              </a:rPr>
              <a:t>。</a:t>
            </a:r>
            <a:endParaRPr lang="en-US" sz="2400" dirty="0"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  <a:cs typeface="MS Gothic" panose="020B0609070205080204" pitchFamily="49" charset="-128"/>
              </a:rPr>
              <a:t>我們不是</a:t>
            </a: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  <a:cs typeface="Gulim" panose="020B0600000101010101" pitchFamily="34" charset="-127"/>
              </a:rPr>
              <a:t>說，</a:t>
            </a: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  <a:cs typeface="MS Gothic" panose="020B0609070205080204" pitchFamily="49" charset="-128"/>
              </a:rPr>
              <a:t>你不要認真工作，可以遊手好閒。我們乃是</a:t>
            </a: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  <a:cs typeface="Gulim" panose="020B0600000101010101" pitchFamily="34" charset="-127"/>
              </a:rPr>
              <a:t>說，甚</a:t>
            </a:r>
            <a:r>
              <a:rPr lang="en-US" sz="2400" dirty="0" err="1">
                <a:latin typeface="DFKai-SB" panose="03000509000000000000" pitchFamily="65" charset="-120"/>
                <a:ea typeface="DFKai-SB" panose="03000509000000000000" pitchFamily="65" charset="-120"/>
                <a:cs typeface="MS Gothic" panose="020B0609070205080204" pitchFamily="49" charset="-128"/>
              </a:rPr>
              <a:t>麼都不隨便了，一切都是為著伺候神</a:t>
            </a:r>
            <a:r>
              <a:rPr lang="en-US" sz="2400" dirty="0">
                <a:latin typeface="DFKai-SB" panose="03000509000000000000" pitchFamily="65" charset="-120"/>
                <a:cs typeface="MS Gothic" panose="020B0609070205080204" pitchFamily="49" charset="-128"/>
              </a:rPr>
              <a:t>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75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對初信者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:要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奉獻自己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們在這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裏要看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奉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獻「自己」。「自己」包括我們有形的身體、和無形的智力、時間、愛心等等。簡要地說，奉獻自己，就是將自己的身體分別出來，獻上歸給神，讓神得著「主權」，使我所有的身體、智力、時間、愛心等，都歸祂指揮與使用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en-US" dirty="0" err="1">
                <a:latin typeface="DFKai-SB" panose="03000509000000000000" pitchFamily="65" charset="-120"/>
                <a:ea typeface="DFKai-SB" panose="03000509000000000000" pitchFamily="65" charset="-120"/>
              </a:rPr>
              <a:t>奉獻」乃是基督徒一生對父神、對社會、對家人、對自己，所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 盡的本分，所作的貢獻。神造萬物俱各美好，高山綠水，鳥語花香﹔各盡本分，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作出貢獻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，彰顯造物主的榮美。公雞司晨、母雞生蛋﹔公牛耕田、母牛產奶，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各自有所貢獻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pPr marL="0" indent="0">
              <a:buNone/>
            </a:pP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羅</a:t>
            </a:r>
            <a:r>
              <a:rPr lang="en-US" altLang="zh-TW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：</a:t>
            </a:r>
            <a:r>
              <a:rPr lang="en-US" altLang="zh-TW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 </a:t>
            </a:r>
            <a:r>
              <a:rPr lang="zh-TW" altLang="en-US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也</a:t>
            </a:r>
            <a:r>
              <a:rPr lang="zh-TW" altLang="en-US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不要將你們的肢體獻給罪作不義的器具；</a:t>
            </a:r>
            <a:r>
              <a:rPr lang="zh-TW" altLang="en-US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倒要</a:t>
            </a:r>
            <a:r>
              <a:rPr lang="zh-TW" altLang="en-US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像從死裡復活的人，將自己獻給神，並將</a:t>
            </a:r>
            <a:r>
              <a:rPr lang="zh-TW" altLang="en-US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肢體</a:t>
            </a:r>
            <a:r>
              <a:rPr lang="zh-TW" altLang="en-US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作義的器具獻給神。 </a:t>
            </a:r>
          </a:p>
          <a:p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58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7419" y="1792224"/>
            <a:ext cx="11046542" cy="4450080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「所以弟兄們，我以上帝的慈悲勸你們，將身體獻上，當作活祭，是聖潔的，是　神所喜悅的；你們如此事奉，乃是理所當然的。」（羅</a:t>
            </a:r>
            <a:r>
              <a:rPr lang="en-US" altLang="zh-TW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12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：</a:t>
            </a:r>
            <a:r>
              <a:rPr lang="en-US" altLang="zh-TW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endParaRPr lang="en-US" altLang="zh-TW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eaLnBrk="1" hangingPunct="1">
              <a:buNone/>
            </a:pPr>
            <a:endParaRPr lang="en-US" altLang="zh-TW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3500" b="1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en-US" sz="3500" b="1" dirty="0" err="1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一個人不能事奉兩個主，不是惡這個愛那個，就是重這個輕那個。你們不能又事奉神，又事奉瑪門</a:t>
            </a:r>
            <a:r>
              <a:rPr lang="en-US" sz="35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(『</a:t>
            </a:r>
            <a:r>
              <a:rPr lang="en-US" sz="3500" b="1" dirty="0" err="1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瑪門』是財利的意思</a:t>
            </a:r>
            <a:r>
              <a:rPr lang="en-US" sz="35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)。」(太六：24)</a:t>
            </a:r>
            <a:endParaRPr lang="en-US" sz="35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/>
            <a:endParaRPr lang="zh-TW" altLang="en-US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/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「你們要以感謝為祭獻與上帝；又要向至高者還你的願</a:t>
            </a:r>
            <a:r>
              <a:rPr lang="en-US" altLang="zh-TW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‧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」（詩</a:t>
            </a:r>
            <a:r>
              <a:rPr lang="en-US" altLang="zh-TW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50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：</a:t>
            </a:r>
            <a:r>
              <a:rPr lang="en-US" altLang="zh-TW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14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1497" y="781665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奉獻與事奉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22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一、奉獻我們的生命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保羅提醒雅典人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：「</a:t>
            </a:r>
            <a:r>
              <a:rPr lang="en-US" dirty="0" err="1">
                <a:latin typeface="DFKai-SB" panose="03000509000000000000" pitchFamily="65" charset="-120"/>
                <a:ea typeface="DFKai-SB" panose="03000509000000000000" pitchFamily="65" charset="-120"/>
              </a:rPr>
              <a:t>我們生活、動作、存留，都在乎他，就如你們作詩的，有人說：我們也是他所生的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。」(徒十七：28）保羅相信當他仍在母腹里未出生的時候，父神已經呼召他，將他分別出來，要叫他在外邦人中傳揚基督的福音(參加一：15、16)。</a:t>
            </a:r>
          </a:p>
        </p:txBody>
      </p:sp>
    </p:spTree>
    <p:extLst>
      <p:ext uri="{BB962C8B-B14F-4D97-AF65-F5344CB8AC3E}">
        <p14:creationId xmlns:p14="http://schemas.microsoft.com/office/powerpoint/2010/main" val="23223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87" y="0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價值問題:妳你現在的人生到底有多少價值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對神，對己，或對誰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026" name="Picture 2" descr="http://images.christianpost.com/cn/full/5030/%E7%82%BA%E4%B8%BB%E8%80%8C%E6%B4%B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98" y="1325563"/>
            <a:ext cx="5532437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二、奉獻我們的恩賜</a:t>
            </a:r>
            <a:endParaRPr lang="en-US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父神賜給我們生命氣息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、才干恩賜、教育知識、辦事能力、工作機會，因此，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我們是否應該奉獻我們的恩賜?更應該按照入息多少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，抽出來奉獻給神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當我們奉獻自己的生命時，同時也奉獻自己的時間，因為一分一秒的時間加起來，就是我們的生命。有人喜歡將天然的才干與屬靈的恩賜分開來講，其實信主前的才干，如藝朮、音樂，以及信主前所受的教育，如電腦、工程、醫學等，不也都是父神賜給我們受教育，有工作機會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，而得來的學識經驗嗎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？</a:t>
            </a:r>
          </a:p>
          <a:p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30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三、奉獻我們的入息</a:t>
            </a:r>
            <a:endParaRPr lang="en-US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92968" cy="4351338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農夫要把地里首先初熟之物</a:t>
            </a:r>
            <a:r>
              <a:rPr lang="en-US" dirty="0" err="1">
                <a:latin typeface="DFKai-SB" panose="03000509000000000000" pitchFamily="65" charset="-120"/>
                <a:ea typeface="DFKai-SB" panose="03000509000000000000" pitchFamily="65" charset="-120"/>
              </a:rPr>
              <a:t>，送到耶和華的殿中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(參出二十三：19)，</a:t>
            </a:r>
            <a:r>
              <a:rPr lang="en-US" dirty="0" err="1">
                <a:latin typeface="DFKai-SB" panose="03000509000000000000" pitchFamily="65" charset="-120"/>
                <a:ea typeface="DFKai-SB" panose="03000509000000000000" pitchFamily="65" charset="-120"/>
              </a:rPr>
              <a:t>承認土地、陽光、雨水、種子，甚至我們作工的健康與勞力都是父神的賞賜。我們敬愛回報神的恩愛，以父神為「先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」，</a:t>
            </a:r>
            <a:r>
              <a:rPr lang="en-US" dirty="0" err="1">
                <a:latin typeface="DFKai-SB" panose="03000509000000000000" pitchFamily="65" charset="-120"/>
                <a:ea typeface="DFKai-SB" panose="03000509000000000000" pitchFamily="65" charset="-120"/>
              </a:rPr>
              <a:t>把初熟之物獻上給神。照樣，畜牧的人把他們的牛羊作供物獻祭給神，并照著不同的節期，向神還愿、感恩、認罪、贖罪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dirty="0" err="1">
                <a:latin typeface="DFKai-SB" panose="03000509000000000000" pitchFamily="65" charset="-120"/>
                <a:ea typeface="DFKai-SB" panose="03000509000000000000" pitchFamily="65" charset="-120"/>
              </a:rPr>
              <a:t>參民二十八：l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 - 二十九：40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)。</a:t>
            </a:r>
          </a:p>
          <a:p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dirty="0" err="1">
                <a:latin typeface="DFKai-SB" panose="03000509000000000000" pitchFamily="65" charset="-120"/>
                <a:ea typeface="DFKai-SB" panose="03000509000000000000" pitchFamily="65" charset="-120"/>
              </a:rPr>
              <a:t>亞伯蘭蒙神賜福戰勝敵人，他就把所得的拿出十份之一來獻給至高神的祭司麥基洗德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(參創十四：17 - 20，來七：5)，</a:t>
            </a:r>
            <a:r>
              <a:rPr lang="en-US" dirty="0" err="1">
                <a:latin typeface="DFKai-SB" panose="03000509000000000000" pitchFamily="65" charset="-120"/>
                <a:ea typeface="DFKai-SB" panose="03000509000000000000" pitchFamily="65" charset="-120"/>
              </a:rPr>
              <a:t>列祖雅各立石為柱，作為神的殿，并向神許愿奉獻十份之一。從此，摩西向以色列人頒布神的律例時，也定下「十一奉獻」的命令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(參利二十七：30 - 34)。 </a:t>
            </a:r>
          </a:p>
        </p:txBody>
      </p:sp>
    </p:spTree>
    <p:extLst>
      <p:ext uri="{BB962C8B-B14F-4D97-AF65-F5344CB8AC3E}">
        <p14:creationId xmlns:p14="http://schemas.microsoft.com/office/powerpoint/2010/main" val="22776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5808" y="166279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從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奉獻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人生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到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標竿人生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(二)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0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一個對時間奉獻的評估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美國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人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口普查局估計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2009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年的美國總人口為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3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億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6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百萬，以此計算，義工佔人口的比例為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21%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6350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萬人做義工，付出的時間總共是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81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億個小時，平均每人付出約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128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個小時，按每天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8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小時工作日計算，等於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16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個工作日，幾乎每個月多工作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1.3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天。如果按全國人口平均計算的話，</a:t>
            </a:r>
            <a:r>
              <a:rPr lang="zh-TW" altLang="en-US" u="sng" dirty="0">
                <a:latin typeface="DFKai-SB" panose="03000509000000000000" pitchFamily="65" charset="-120"/>
                <a:ea typeface="DFKai-SB" panose="03000509000000000000" pitchFamily="65" charset="-120"/>
              </a:rPr>
              <a:t>等於每人每年做義工</a:t>
            </a:r>
            <a:r>
              <a:rPr lang="en-US" altLang="zh-TW" u="sng" dirty="0">
                <a:latin typeface="DFKai-SB" panose="03000509000000000000" pitchFamily="65" charset="-120"/>
                <a:ea typeface="DFKai-SB" panose="03000509000000000000" pitchFamily="65" charset="-120"/>
              </a:rPr>
              <a:t>42</a:t>
            </a:r>
            <a:r>
              <a:rPr lang="zh-TW" altLang="en-US" u="sng" dirty="0">
                <a:latin typeface="DFKai-SB" panose="03000509000000000000" pitchFamily="65" charset="-120"/>
                <a:ea typeface="DFKai-SB" panose="03000509000000000000" pitchFamily="65" charset="-120"/>
              </a:rPr>
              <a:t>小時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。如果將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81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億個小時的義工價值換算成美元的話，義工美國網估計約為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1690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億美元。這幾年美國人的慈善捐款每年在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3000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億美元左右，加上義工價值，達到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4700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億美元，十分值得驕傲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計算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en-US" altLang="zh-TW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以上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義工時間比例為</a:t>
            </a:r>
            <a:r>
              <a:rPr lang="en-US" dirty="0" smtClean="0"/>
              <a:t>1.42 % </a:t>
            </a:r>
            <a:r>
              <a:rPr lang="en-US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的自由時間</a:t>
            </a:r>
            <a:r>
              <a:rPr lang="en-US" dirty="0" smtClean="0"/>
              <a:t> 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按個人每天有8小時自由使用的時間計算) 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88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時間奉獻、身體奉獻、全人奉獻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353801" cy="473740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假設每人每天有8小時為個人自由的時間</a:t>
            </a:r>
          </a:p>
          <a:p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其他</a:t>
            </a:r>
            <a:r>
              <a:rPr 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 8</a:t>
            </a:r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小時為休息的時間、8小時為個人工作上班的時間</a:t>
            </a:r>
          </a:p>
          <a:p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十分之一為0.8小時即48分鐘</a:t>
            </a:r>
          </a:p>
          <a:p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百分之一為何4.8分鐘或五分鐘</a:t>
            </a:r>
          </a:p>
          <a:p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我們能每天奉獻五分到五十分鐘的時間給神嗎</a:t>
            </a:r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???</a:t>
            </a:r>
          </a:p>
          <a:p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這並不是有意要求你妳奉獻一生做全時、半時、甚至臨時的傳道人</a:t>
            </a:r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。。</a:t>
            </a:r>
          </a:p>
          <a:p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既然每人</a:t>
            </a:r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信徒</a:t>
            </a:r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都需要奉獻</a:t>
            </a:r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。。。</a:t>
            </a:r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無妨考慮下列的服事</a:t>
            </a:r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。。。</a:t>
            </a:r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先為主而活開始</a:t>
            </a:r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。。。</a:t>
            </a:r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從五分鐘到數小時以上</a:t>
            </a:r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88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某華人基督教會服事範圍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部份資料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聚會組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﹕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主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日崇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拜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聚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會場地安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排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音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響控制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錄影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錄音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投影機安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排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交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通接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送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,司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琴，詩班，招待，洗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禮預備及膳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後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清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洗受洗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袍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翻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譯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﹕__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中翻英 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__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英翻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中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,育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嬰，週報，</a:t>
            </a:r>
            <a:r>
              <a:rPr lang="en-US" altLang="zh-TW" dirty="0" err="1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Powerpoint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特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別聚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會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海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報設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計，邀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請函設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計，發信，兒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童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照與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節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目，注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冊等行政工作 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教育組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﹕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成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人主日學教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師，帶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領查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經，青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少年主日學教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師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兒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童主日學教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師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,7-10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歲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/4-6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歲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/2-3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歲 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福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音組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﹕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宣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傳╱福音單張╱邀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請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 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聯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絡╱關懷╱教導 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02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神所喜悅的奉獻是怎樣的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按自己力量的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（參申十六：17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）﹔</a:t>
            </a:r>
          </a:p>
          <a:p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誠心的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（參代上二十九：9）﹔ </a:t>
            </a:r>
            <a:endParaRPr lang="en-US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公義的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（參詩四：5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）﹔</a:t>
            </a:r>
          </a:p>
          <a:p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喜樂的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（參詩二十七：6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）﹔</a:t>
            </a:r>
          </a:p>
          <a:p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心存感謝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（參拿二：9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）﹔</a:t>
            </a:r>
          </a:p>
          <a:p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與人和睦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（參太五：24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）﹔</a:t>
            </a:r>
          </a:p>
          <a:p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出自愛心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（參路七：46 - 47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）﹔</a:t>
            </a:r>
          </a:p>
          <a:p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毫無保留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（參可十二：41 - 44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</a:p>
          <a:p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出自信心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（參來十一：4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）﹔</a:t>
            </a:r>
          </a:p>
          <a:p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甘心樂意的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（參林后九：7）。</a:t>
            </a:r>
          </a:p>
        </p:txBody>
      </p:sp>
    </p:spTree>
    <p:extLst>
      <p:ext uri="{BB962C8B-B14F-4D97-AF65-F5344CB8AC3E}">
        <p14:creationId xmlns:p14="http://schemas.microsoft.com/office/powerpoint/2010/main" val="36414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ic1.squarespace.com/static/517ecc8de4b0c1fda9bce9dc/55f30679e4b044f3a8b7b576/55f30813e4b0607971c2f6d9/1443815594825/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0" y="0"/>
            <a:ext cx="10697104" cy="687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87524" y="2060361"/>
            <a:ext cx="1097584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【來十二1】「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我們既有這許多的見證人，如同雲彩圍著我們，就當放下各樣的重擔，脫去容易纏累我們的罪，存心忍耐，奔那擺在我們前頭的路程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，」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【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來十二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2】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「仰望為我們信心創始成終的耶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穌</a:t>
            </a:r>
            <a:r>
              <a:rPr lang="en-US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en-US" alt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重擔</a:t>
            </a: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往往是那些在我們心頭上的負擔，譬如難過、憂愁、鬱悶、受壓、灰心等，也可能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那些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吸引我們的心、叫我們分心的，譬如逸樂、貪婪、名利、地位等，這些都是會阻礙奔跑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  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重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擔。</a:t>
            </a:r>
            <a:endParaRPr lang="en-US" altLang="zh-TW" sz="2000" b="1" dirty="0">
              <a:solidFill>
                <a:schemeClr val="tx1">
                  <a:lumMod val="95000"/>
                  <a:lumOff val="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基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督徒所要奔跑的路程並不是模糊不清的，乃是</a:t>
            </a: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擺在前頭的</a:t>
            </a: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』──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它有一定的方向，一定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軌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道，一定的目標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在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運動場上賽跑，只可跑在所劃定的路線以內，不能跑出線外；可惜有許多基督徒雖然熱心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、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勞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苦、奔跑，卻跑在神的旨意之外，結果仍得不著神的稱許</a:t>
            </a: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參太七</a:t>
            </a: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21~23)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0652" y="637822"/>
            <a:ext cx="5570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结论:從</a:t>
            </a:r>
            <a:r>
              <a:rPr lang="zh-TW" alt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雲霧到一片</a:t>
            </a:r>
            <a:r>
              <a:rPr lang="en-US" altLang="en-US" sz="4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雲彩</a:t>
            </a:r>
            <a:endParaRPr lang="en-US" sz="4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39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indiatimes.in/media/content/2012/Apr/3_1335600286_640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給我主一點時間吧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42" y="3786140"/>
            <a:ext cx="9475258" cy="2504932"/>
          </a:xfrm>
        </p:spPr>
        <p:txBody>
          <a:bodyPr>
            <a:normAutofit fontScale="92500"/>
          </a:bodyPr>
          <a:lstStyle/>
          <a:p>
            <a:pPr lvl="1"/>
            <a:r>
              <a:rPr lang="en-US" sz="4000" dirty="0" err="1" smtClean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自己向善是奉獻的開始</a:t>
            </a:r>
            <a:endParaRPr lang="en-US" sz="4000" dirty="0" smtClean="0">
              <a:solidFill>
                <a:srgbClr val="00B0F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/>
            <a:r>
              <a:rPr lang="en-US" sz="4000" dirty="0" err="1" smtClean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每個人要走成聖的道路，參與奉獻</a:t>
            </a:r>
            <a:endParaRPr lang="en-US" sz="4000" dirty="0" smtClean="0">
              <a:solidFill>
                <a:srgbClr val="00B0F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/>
            <a:r>
              <a:rPr lang="en-US" sz="4000" dirty="0" err="1" smtClean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小處從個人讀經禱告開始</a:t>
            </a:r>
            <a:endParaRPr lang="en-US" sz="4000" dirty="0" smtClean="0">
              <a:solidFill>
                <a:srgbClr val="00B0F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/>
            <a:r>
              <a:rPr lang="en-US" sz="4000" dirty="0" err="1" smtClean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大處從參加教會主日崇拜、週日活動</a:t>
            </a:r>
            <a:r>
              <a:rPr lang="en-US" sz="4000" dirty="0" err="1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開始</a:t>
            </a:r>
            <a:endParaRPr lang="en-US" sz="4000" dirty="0">
              <a:solidFill>
                <a:srgbClr val="00B0F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1AjgcuZTPGA/TrnfOSKgvaI/AAAAAAAAEr4/0j8mnLl4fFM/s1600/Don%2527t%2Bjust%2Bdo%2Bwhat%2Bwe%2Bl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36" y="645139"/>
            <a:ext cx="749617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盡力愛主我的神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神要我們愛祂，討祂的喜悅，讓祂成為我們生活和敬拜的中心。祂不僅是創造者，救贖者，還是生命及審判的主，祂也是我們的天父，祂將萬物白白賜給我們，祂向我們要的就是專一的愛，完全的愛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經上說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：你要盡心、盡性、盡意、盡力愛主你的神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1727" y="2308967"/>
            <a:ext cx="95951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新的奉獻觀念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，用有系統的作法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從奉獻人生到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標竿人生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5840" y="93878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下次講道</a:t>
            </a:r>
            <a:endParaRPr lang="en-US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1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tatic1.squarespace.com/static/517ecc8de4b0c1fda9bce9dc/55f30679e4b044f3a8b7b576/55f30813e4b0607971c2f6d9/1443815594825/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4" y="-13827"/>
            <a:ext cx="10323871" cy="687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tatic1.squarespace.com/static/517ecc8de4b0c1fda9bce9dc/55f30679e4b044f3a8b7b576/55f30813e4b0607971c2f6d9/1443815594825/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4" y="-13827"/>
            <a:ext cx="10323871" cy="687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04" y="767147"/>
            <a:ext cx="8606790" cy="553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168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reamatico.com/data_images/fog/fog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73" y="1"/>
            <a:ext cx="10251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zh-TW" altLang="en-US" sz="2800" b="1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雅</a:t>
            </a:r>
            <a:r>
              <a:rPr lang="zh-TW" altLang="en-US" sz="2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四</a:t>
            </a:r>
            <a:r>
              <a:rPr lang="en-US" altLang="zh-TW" sz="2800" b="1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 </a:t>
            </a:r>
            <a:r>
              <a:rPr lang="zh-TW" altLang="en-US" sz="2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TW" altLang="en-US" sz="28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其</a:t>
            </a:r>
            <a:r>
              <a:rPr lang="zh-TW" altLang="en-US" sz="2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實明天如何，你們還不知道。你們的生</a:t>
            </a:r>
            <a:r>
              <a:rPr lang="zh-TW" altLang="en-US" sz="28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命</a:t>
            </a:r>
            <a:endParaRPr lang="en-US" altLang="zh-TW" sz="28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914400" lvl="2" indent="0">
              <a:buNone/>
            </a:pPr>
            <a:r>
              <a:rPr lang="zh-TW" altLang="en-US" sz="28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</a:t>
            </a:r>
            <a:r>
              <a:rPr lang="zh-TW" altLang="en-US" sz="2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甚麼呢？你們原來是一片雲霧，出現少時就不見了。」</a:t>
            </a:r>
            <a:endParaRPr lang="en-US" sz="2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4140" y="862378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雲霧人生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要清楚生命的短暫，無定向的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但是要記住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。。。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聖經直接了當告訴我們說「其實明天是什麼你們還不知道」明天會怎樣都不知道，連下一分鐘、小時會發生什麼事情都難以預料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們常常形容人生會有忽然起的風暴，所謂「天有不測的風雲」。我們有限又短暫的人生，不能也不可能去把握到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們常常忘記了這一點，以為一切的決定是我們自己在作，以為我們可以把握、決定，甚至於可以主宰、掌控人生的道路、人生的方向，這是一個何等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大的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錯誤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！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。。。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神才是生命的主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77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短暫的人生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你妳在幹什或計劃做什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?)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026" name="Picture 2" descr="http://www.cdi.org.tw/pict/Book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34" y="1868539"/>
            <a:ext cx="1812221" cy="158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ussian.cri.cn/mmsource/images/2011/03/02/087f73127ac742c78d0a4bfc270eb1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20" y="1838104"/>
            <a:ext cx="1944329" cy="161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thumbs.dreamstime.com/z/%E6%84%89%E5%BF%AB%E7%9A%84%E4%BC%A0-%E5%AE%B6%E5%BA%AD%E5%9C%A8-%E7%9A%84-%E8%8D%89%E8%83%8C%E6%99%AF%E7%9A%84%E6%88%BF%E5%AD%90%E9%87%8C-588062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20" y="4062830"/>
            <a:ext cx="2250904" cy="168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hoto.renwen.com/6/346/634630_13555255823635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311" y="1609115"/>
            <a:ext cx="2461037" cy="184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1.gstatic.com/images?q=tbn:ANd9GcR9T87mTAl6tcydjmjBrRcyc6QFLP5Xr-2V8DzuUpVgkhEz-5fR1Q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320" y="3794441"/>
            <a:ext cx="2573020" cy="177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2"/>
          <p:cNvSpPr>
            <a:spLocks noGrp="1"/>
          </p:cNvSpPr>
          <p:nvPr/>
        </p:nvSpPr>
        <p:spPr>
          <a:xfrm>
            <a:off x="961501" y="1663160"/>
            <a:ext cx="8004810" cy="42625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kern="1200" dirty="0" err="1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求學</a:t>
            </a:r>
            <a:endParaRPr lang="en-US" sz="1200" dirty="0">
              <a:effectLst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kern="1200" dirty="0" err="1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成家</a:t>
            </a:r>
            <a:endParaRPr lang="en-US" sz="1200" dirty="0">
              <a:effectLst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kern="1200" dirty="0" err="1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成名</a:t>
            </a:r>
            <a:endParaRPr lang="en-US" sz="1200" dirty="0">
              <a:effectLst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kern="1200" dirty="0" err="1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找工作</a:t>
            </a:r>
            <a:endParaRPr lang="en-US" sz="1200" dirty="0">
              <a:effectLst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kern="1200" dirty="0" err="1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賺錢</a:t>
            </a:r>
            <a:endParaRPr lang="en-US" sz="1200" dirty="0">
              <a:effectLst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kern="1200" dirty="0" err="1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旅遊</a:t>
            </a:r>
            <a:endParaRPr lang="en-US" sz="1200" dirty="0">
              <a:effectLst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kern="1200" dirty="0" err="1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做基督徒</a:t>
            </a:r>
            <a:endParaRPr lang="en-US" sz="1200" dirty="0">
              <a:effectLst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kern="1200" dirty="0" err="1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事奉主</a:t>
            </a:r>
            <a:endParaRPr lang="en-US" sz="1200" dirty="0">
              <a:effectLst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kern="120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。。。</a:t>
            </a:r>
            <a:endParaRPr lang="en-US" sz="1200" dirty="0">
              <a:effectLst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" name="Picture 12" descr="“中国式旅游”是否被放大？专家:国民素质需提高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22" y="3794441"/>
            <a:ext cx="2609214" cy="1963182"/>
          </a:xfrm>
          <a:prstGeom prst="rect">
            <a:avLst/>
          </a:prstGeom>
          <a:noFill/>
          <a:extLst/>
        </p:spPr>
      </p:pic>
      <p:sp>
        <p:nvSpPr>
          <p:cNvPr id="8" name="TextBox 7"/>
          <p:cNvSpPr txBox="1"/>
          <p:nvPr/>
        </p:nvSpPr>
        <p:spPr>
          <a:xfrm>
            <a:off x="3808841" y="5729691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站在人的眼前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98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46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想想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。。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要認清神創造了我們的事實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人的反應:</a:t>
            </a:r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管祂呢?我跟神沒什麼關係吧</a:t>
            </a:r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r>
              <a:rPr lang="en-US" sz="3200" b="1" dirty="0" err="1">
                <a:latin typeface="DFKai-SB" panose="03000509000000000000" pitchFamily="65" charset="-120"/>
                <a:ea typeface="DFKai-SB" panose="03000509000000000000" pitchFamily="65" charset="-120"/>
              </a:rPr>
              <a:t>人的反應</a:t>
            </a:r>
            <a:r>
              <a:rPr 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en-US" sz="3200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是</a:t>
            </a:r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又怎麼樣</a:t>
            </a:r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。(</a:t>
            </a:r>
            <a:r>
              <a:rPr lang="en-US" sz="3200" dirty="0">
                <a:ea typeface="DFKai-SB" panose="03000509000000000000" pitchFamily="65" charset="-120"/>
              </a:rPr>
              <a:t>So be it</a:t>
            </a:r>
            <a:r>
              <a:rPr lang="en-US" sz="3200" dirty="0" smtClean="0">
                <a:ea typeface="DFKai-SB" panose="03000509000000000000" pitchFamily="65" charset="-120"/>
              </a:rPr>
              <a:t>!</a:t>
            </a:r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r>
              <a:rPr lang="en-US" sz="3200" b="1" dirty="0" err="1">
                <a:latin typeface="DFKai-SB" panose="03000509000000000000" pitchFamily="65" charset="-120"/>
                <a:ea typeface="DFKai-SB" panose="03000509000000000000" pitchFamily="65" charset="-120"/>
              </a:rPr>
              <a:t>人的反應</a:t>
            </a:r>
            <a:r>
              <a:rPr 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做點甚麼好事吧，行善</a:t>
            </a:r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en-US" sz="3200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基督徒的反應</a:t>
            </a:r>
            <a:r>
              <a:rPr 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endParaRPr lang="en-US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好好過日子就是事奉</a:t>
            </a:r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要出來事奉</a:t>
            </a:r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en-US" sz="3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因為連雨滴也會有事做</a:t>
            </a:r>
            <a:r>
              <a:rPr 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請比較我們在人面前和神面前的情況、條件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904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在人面前</a:t>
            </a:r>
            <a:endParaRPr lang="en-US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/>
            <a:r>
              <a:rPr lang="en-US" sz="3200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面容、衣著、談吐、舉止</a:t>
            </a:r>
            <a:r>
              <a:rPr 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、、</a:t>
            </a:r>
          </a:p>
          <a:p>
            <a:pPr lvl="1"/>
            <a:r>
              <a:rPr lang="en-US" sz="3200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學歷、家庭、教會</a:t>
            </a:r>
            <a:r>
              <a:rPr 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、、、</a:t>
            </a:r>
          </a:p>
          <a:p>
            <a:pPr marL="457200" lvl="1" indent="0">
              <a:buNone/>
            </a:pPr>
            <a:endParaRPr lang="en-US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3200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在神面前</a:t>
            </a:r>
            <a:endParaRPr lang="en-US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/>
            <a:r>
              <a:rPr lang="en-US" sz="3200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敬畏</a:t>
            </a:r>
            <a:endParaRPr lang="en-US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/>
            <a:r>
              <a:rPr lang="en-US" sz="3200" b="1" dirty="0" err="1">
                <a:latin typeface="DFKai-SB" panose="03000509000000000000" pitchFamily="65" charset="-120"/>
                <a:ea typeface="DFKai-SB" panose="03000509000000000000" pitchFamily="65" charset="-120"/>
              </a:rPr>
              <a:t>心</a:t>
            </a:r>
            <a:r>
              <a:rPr lang="en-US" sz="3200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虛</a:t>
            </a:r>
            <a:endParaRPr lang="en-US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/>
            <a:r>
              <a:rPr lang="en-US" sz="3200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祈求</a:t>
            </a:r>
            <a:r>
              <a:rPr 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				</a:t>
            </a:r>
            <a:r>
              <a:rPr lang="en-US" sz="3200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要替神做些什麼</a:t>
            </a:r>
            <a:r>
              <a:rPr 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lvl="1"/>
            <a:r>
              <a:rPr lang="en-US" sz="3200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盼望</a:t>
            </a:r>
            <a:endParaRPr lang="en-US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/>
            <a:r>
              <a:rPr lang="en-US" sz="3200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讚美</a:t>
            </a:r>
            <a:endParaRPr lang="en-US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/>
            <a:r>
              <a:rPr lang="en-US" sz="3200" b="1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感恩</a:t>
            </a:r>
            <a:endParaRPr lang="en-US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/>
            <a:endParaRPr lang="en-US" sz="3200" dirty="0" smtClean="0"/>
          </a:p>
          <a:p>
            <a:pPr lvl="1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755136" y="4425696"/>
            <a:ext cx="1475232" cy="597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10560</TotalTime>
  <Words>1427</Words>
  <Application>Microsoft Office PowerPoint</Application>
  <PresentationFormat>Custom</PresentationFormat>
  <Paragraphs>150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從雲霧人生 到 奉獻人生(一)</vt:lpstr>
      <vt:lpstr>PowerPoint Presentation</vt:lpstr>
      <vt:lpstr>PowerPoint Presentation</vt:lpstr>
      <vt:lpstr>PowerPoint Presentation</vt:lpstr>
      <vt:lpstr>PowerPoint Presentation</vt:lpstr>
      <vt:lpstr>要清楚生命的短暫，無定向的， 但是要記住。。。</vt:lpstr>
      <vt:lpstr>短暫的人生(你妳在幹什或計劃做什?)</vt:lpstr>
      <vt:lpstr>想想。。要認清神創造了我們的事實</vt:lpstr>
      <vt:lpstr>請比較我們在人面前和神面前的情況、條件</vt:lpstr>
      <vt:lpstr>人事奉神的先決條件有那些?</vt:lpstr>
      <vt:lpstr>說真的，我們要如何事奉神?</vt:lpstr>
      <vt:lpstr>何為事奉(希臘原文定義)? 我們面對神的心態和行動</vt:lpstr>
      <vt:lpstr>對初信者:事奉神的先決條件乃是奉獻</vt:lpstr>
      <vt:lpstr>對初信者:要奉獻自己</vt:lpstr>
      <vt:lpstr>PowerPoint Presentation</vt:lpstr>
      <vt:lpstr>一、奉獻我們的生命</vt:lpstr>
      <vt:lpstr>價值問題:妳你現在的人生到底有多少價值? 對神，對己，或對誰?</vt:lpstr>
      <vt:lpstr>二、奉獻我們的恩賜</vt:lpstr>
      <vt:lpstr>三、奉獻我們的入息</vt:lpstr>
      <vt:lpstr>一個對時間奉獻的評估</vt:lpstr>
      <vt:lpstr>時間奉獻、身體奉獻、全人奉獻</vt:lpstr>
      <vt:lpstr>某華人基督教會服事範圍(部份資料)</vt:lpstr>
      <vt:lpstr>神所喜悅的奉獻是怎樣的</vt:lpstr>
      <vt:lpstr>PowerPoint Presentation</vt:lpstr>
      <vt:lpstr>給我主一點時間吧</vt:lpstr>
      <vt:lpstr>PowerPoint Presentation</vt:lpstr>
      <vt:lpstr>盡力愛主我的神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 Chen</dc:creator>
  <cp:lastModifiedBy>kelinli</cp:lastModifiedBy>
  <cp:revision>327</cp:revision>
  <cp:lastPrinted>2016-05-28T16:03:51Z</cp:lastPrinted>
  <dcterms:created xsi:type="dcterms:W3CDTF">2016-04-25T14:50:29Z</dcterms:created>
  <dcterms:modified xsi:type="dcterms:W3CDTF">2016-05-29T20:30:45Z</dcterms:modified>
</cp:coreProperties>
</file>